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346F05-82A3-4540-A475-604B6008D58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46F05-82A3-4540-A475-604B6008D58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46F05-82A3-4540-A475-604B6008D58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346F05-82A3-4540-A475-604B6008D58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346F05-82A3-4540-A475-604B6008D58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46F05-82A3-4540-A475-604B6008D58F}"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346F05-82A3-4540-A475-604B6008D58F}"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346F05-82A3-4540-A475-604B6008D58F}"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46F05-82A3-4540-A475-604B6008D58F}"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46F05-82A3-4540-A475-604B6008D58F}"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346F05-82A3-4540-A475-604B6008D58F}"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0634-83B4-4E39-B10C-6CADE3B3D2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46F05-82A3-4540-A475-604B6008D58F}" type="datetimeFigureOut">
              <a:rPr lang="en-US" smtClean="0"/>
              <a:t>4/8/2023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A0634-83B4-4E39-B10C-6CADE3B3D2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Literature review </a:t>
            </a:r>
            <a:r>
              <a:rPr lang="en-US" dirty="0" smtClean="0"/>
              <a:t>writing</a:t>
            </a:r>
            <a:br>
              <a:rPr lang="en-US" dirty="0" smtClean="0"/>
            </a:br>
            <a:r>
              <a:rPr lang="en-US" dirty="0" smtClean="0"/>
              <a:t>Dr. G. </a:t>
            </a:r>
            <a:r>
              <a:rPr lang="en-US" dirty="0" err="1" smtClean="0"/>
              <a:t>Sivanesan</a:t>
            </a:r>
            <a:r>
              <a:rPr lang="en-US" dirty="0" smtClean="0"/>
              <a:t/>
            </a:r>
            <a:br>
              <a:rPr lang="en-US" dirty="0" smtClean="0"/>
            </a:br>
            <a:r>
              <a:rPr lang="en-US" smtClean="0"/>
              <a:t>Associate Professor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a:t>Systematic Literature Reviews</a:t>
            </a:r>
            <a:endParaRPr lang="en-US" dirty="0"/>
          </a:p>
        </p:txBody>
      </p:sp>
      <p:sp>
        <p:nvSpPr>
          <p:cNvPr id="3" name="Content Placeholder 2"/>
          <p:cNvSpPr>
            <a:spLocks noGrp="1"/>
          </p:cNvSpPr>
          <p:nvPr>
            <p:ph idx="1"/>
          </p:nvPr>
        </p:nvSpPr>
        <p:spPr>
          <a:xfrm>
            <a:off x="304800" y="1143000"/>
            <a:ext cx="8610600" cy="5410200"/>
          </a:xfrm>
        </p:spPr>
        <p:txBody>
          <a:bodyPr/>
          <a:lstStyle/>
          <a:p>
            <a:pPr algn="just"/>
            <a:r>
              <a:rPr lang="en-US" dirty="0" smtClean="0"/>
              <a:t>Systematic </a:t>
            </a:r>
            <a:r>
              <a:rPr lang="en-US" dirty="0"/>
              <a:t>reviews as an exhaustive search and presentation of literature (both published and unpublished) with details of the reviewer’s decisions, procedures used, and conclusions drawn. They differentiate it from traditional literature reviews </a:t>
            </a:r>
            <a:r>
              <a:rPr lang="en-US" dirty="0" smtClean="0"/>
              <a:t>susceptible (liable) </a:t>
            </a:r>
            <a:r>
              <a:rPr lang="en-US" dirty="0"/>
              <a:t>to researcher bias.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563562"/>
          </a:xfrm>
        </p:spPr>
        <p:txBody>
          <a:bodyPr>
            <a:normAutofit fontScale="90000"/>
          </a:bodyPr>
          <a:lstStyle/>
          <a:p>
            <a:r>
              <a:rPr lang="en-US" dirty="0" smtClean="0"/>
              <a:t>Roadmap - Systematic Literature Review</a:t>
            </a:r>
            <a:endParaRPr lang="en-US" dirty="0"/>
          </a:p>
        </p:txBody>
      </p:sp>
      <p:sp>
        <p:nvSpPr>
          <p:cNvPr id="3" name="Content Placeholder 2"/>
          <p:cNvSpPr>
            <a:spLocks noGrp="1"/>
          </p:cNvSpPr>
          <p:nvPr>
            <p:ph idx="1"/>
          </p:nvPr>
        </p:nvSpPr>
        <p:spPr>
          <a:xfrm>
            <a:off x="228600" y="1143000"/>
            <a:ext cx="8763000" cy="5410200"/>
          </a:xfrm>
        </p:spPr>
        <p:txBody>
          <a:bodyPr>
            <a:normAutofit fontScale="92500" lnSpcReduction="10000"/>
          </a:bodyPr>
          <a:lstStyle/>
          <a:p>
            <a:pPr>
              <a:buNone/>
            </a:pPr>
            <a:r>
              <a:rPr lang="en-US" i="1" dirty="0" smtClean="0"/>
              <a:t>a.	Planning </a:t>
            </a:r>
            <a:r>
              <a:rPr lang="en-US" i="1" dirty="0"/>
              <a:t>for the review: </a:t>
            </a:r>
            <a:endParaRPr lang="en-US" i="1" dirty="0" smtClean="0"/>
          </a:p>
          <a:p>
            <a:pPr algn="just">
              <a:buNone/>
            </a:pPr>
            <a:r>
              <a:rPr lang="en-US" i="1" dirty="0"/>
              <a:t>	</a:t>
            </a:r>
            <a:r>
              <a:rPr lang="en-US" i="1" dirty="0" smtClean="0"/>
              <a:t>At </a:t>
            </a:r>
            <a:r>
              <a:rPr lang="en-US" i="1" dirty="0"/>
              <a:t>the onset of review, a panel of experts come together to scope the research, clarify the problems and objectives and set the limits for the search of appropriate literature. </a:t>
            </a:r>
            <a:endParaRPr lang="en-US" i="1" dirty="0" smtClean="0"/>
          </a:p>
          <a:p>
            <a:pPr algn="just">
              <a:buNone/>
            </a:pPr>
            <a:r>
              <a:rPr lang="en-US" i="1" dirty="0" smtClean="0"/>
              <a:t>These </a:t>
            </a:r>
            <a:r>
              <a:rPr lang="en-US" i="1" dirty="0"/>
              <a:t>deliberations are captured in a formal document called the research protocol. As management research is interdisciplinary with the boundary lines between disciplines rather fuzzy, problems once defined may change. </a:t>
            </a:r>
            <a:endParaRPr lang="en-US" i="1" dirty="0" smtClean="0"/>
          </a:p>
          <a:p>
            <a:pPr algn="just">
              <a:buNone/>
            </a:pPr>
            <a:r>
              <a:rPr lang="en-US" i="1" dirty="0" smtClean="0"/>
              <a:t>But </a:t>
            </a:r>
            <a:r>
              <a:rPr lang="en-US" i="1" dirty="0"/>
              <a:t>all changes made need a recording in the review protocol in order to avoid researcher bias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dirty="0" smtClean="0"/>
              <a:t>SLR –</a:t>
            </a:r>
            <a:br>
              <a:rPr lang="en-US" sz="3600" dirty="0" smtClean="0"/>
            </a:br>
            <a:r>
              <a:rPr lang="en-US" sz="3600" dirty="0" smtClean="0"/>
              <a:t>b. </a:t>
            </a:r>
            <a:r>
              <a:rPr lang="en-US" sz="3600" i="1" dirty="0" smtClean="0"/>
              <a:t>Conducting </a:t>
            </a:r>
            <a:r>
              <a:rPr lang="en-US" sz="3600" i="1" dirty="0"/>
              <a:t>a systematic review </a:t>
            </a:r>
            <a:endParaRPr lang="en-US" sz="3600" dirty="0"/>
          </a:p>
        </p:txBody>
      </p:sp>
      <p:sp>
        <p:nvSpPr>
          <p:cNvPr id="3" name="Content Placeholder 2"/>
          <p:cNvSpPr>
            <a:spLocks noGrp="1"/>
          </p:cNvSpPr>
          <p:nvPr>
            <p:ph idx="1"/>
          </p:nvPr>
        </p:nvSpPr>
        <p:spPr>
          <a:xfrm>
            <a:off x="228600" y="1295400"/>
            <a:ext cx="8686800" cy="5105400"/>
          </a:xfrm>
        </p:spPr>
        <p:txBody>
          <a:bodyPr>
            <a:normAutofit fontScale="92500" lnSpcReduction="10000"/>
          </a:bodyPr>
          <a:lstStyle/>
          <a:p>
            <a:pPr algn="just"/>
            <a:r>
              <a:rPr lang="en-US" dirty="0"/>
              <a:t>The implementation of a systematic review begins with identification of literature sources. The inclusion and exclusion criteria and the use of keywords for searching papers/articles, etc. are an offshoot from the first phase, that is, planning</a:t>
            </a:r>
            <a:r>
              <a:rPr lang="en-US" dirty="0" smtClean="0"/>
              <a:t>.</a:t>
            </a:r>
          </a:p>
          <a:p>
            <a:pPr algn="just"/>
            <a:r>
              <a:rPr lang="en-US" dirty="0" smtClean="0"/>
              <a:t>Systematic </a:t>
            </a:r>
            <a:r>
              <a:rPr lang="en-US" dirty="0"/>
              <a:t>reviews need </a:t>
            </a:r>
            <a:r>
              <a:rPr lang="en-US" dirty="0" smtClean="0"/>
              <a:t>to </a:t>
            </a:r>
            <a:r>
              <a:rPr lang="en-US" dirty="0"/>
              <a:t>provide all details of their search protocol for transparency and accuracy of results drawn. </a:t>
            </a:r>
            <a:endParaRPr lang="en-US" dirty="0" smtClean="0"/>
          </a:p>
          <a:p>
            <a:pPr algn="just"/>
            <a:r>
              <a:rPr lang="en-US" dirty="0" smtClean="0"/>
              <a:t>The </a:t>
            </a:r>
            <a:r>
              <a:rPr lang="en-US" dirty="0"/>
              <a:t>second step undertaken in the implementation of such reviews is the selection of articles/papers (both published and unpublished).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normAutofit fontScale="92500" lnSpcReduction="20000"/>
          </a:bodyPr>
          <a:lstStyle/>
          <a:p>
            <a:pPr algn="just"/>
            <a:r>
              <a:rPr lang="en-US" dirty="0"/>
              <a:t>In the beginning of review, it is generally advisable to include all relevant articles, papers, etc. that resound with the research problem identified. </a:t>
            </a:r>
            <a:endParaRPr lang="en-US" dirty="0" smtClean="0"/>
          </a:p>
          <a:p>
            <a:pPr algn="just"/>
            <a:r>
              <a:rPr lang="en-US" dirty="0" smtClean="0"/>
              <a:t>The </a:t>
            </a:r>
            <a:r>
              <a:rPr lang="en-US" dirty="0"/>
              <a:t>number of sources included and excluded at each stage of selection need proper record and audit trails</a:t>
            </a:r>
            <a:r>
              <a:rPr lang="en-US" dirty="0" smtClean="0"/>
              <a:t>.</a:t>
            </a:r>
          </a:p>
          <a:p>
            <a:pPr algn="just"/>
            <a:r>
              <a:rPr lang="en-US" dirty="0"/>
              <a:t>The third stage in the conduct of review is termed as quality assessment. </a:t>
            </a:r>
            <a:endParaRPr lang="en-US" dirty="0" smtClean="0"/>
          </a:p>
          <a:p>
            <a:pPr algn="just"/>
            <a:r>
              <a:rPr lang="en-US" dirty="0" smtClean="0"/>
              <a:t>As </a:t>
            </a:r>
            <a:r>
              <a:rPr lang="en-US" dirty="0"/>
              <a:t>management research is more amorphous than natural sciences, assessing the quality of a paper often poses a problem</a:t>
            </a:r>
            <a:r>
              <a:rPr lang="en-US" dirty="0" smtClean="0"/>
              <a:t>.</a:t>
            </a:r>
          </a:p>
          <a:p>
            <a:pPr algn="just"/>
            <a:r>
              <a:rPr lang="en-US" dirty="0"/>
              <a:t>Hence researchers often rely on the rating and ranking of journals for decisions on selection. These inherent problems make the next step even more crucial, that is, data extraction.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a:normAutofit lnSpcReduction="10000"/>
          </a:bodyPr>
          <a:lstStyle/>
          <a:p>
            <a:pPr algn="just"/>
            <a:r>
              <a:rPr lang="en-US" dirty="0"/>
              <a:t>Data extraction contains the general details of a paper (i.e., title, author, journal, year of publication) and notes on emergent themes, methodologies used, and conclusions drawn. </a:t>
            </a:r>
            <a:endParaRPr lang="en-US" dirty="0" smtClean="0"/>
          </a:p>
          <a:p>
            <a:pPr algn="just"/>
            <a:r>
              <a:rPr lang="en-US" dirty="0" smtClean="0"/>
              <a:t>The </a:t>
            </a:r>
            <a:r>
              <a:rPr lang="en-US" dirty="0"/>
              <a:t>extraction process forms the base of documentation and analysis in any systematic review. </a:t>
            </a:r>
            <a:endParaRPr lang="en-US" dirty="0" smtClean="0"/>
          </a:p>
          <a:p>
            <a:pPr algn="just"/>
            <a:r>
              <a:rPr lang="en-US" dirty="0" smtClean="0"/>
              <a:t>The </a:t>
            </a:r>
            <a:r>
              <a:rPr lang="en-US" dirty="0"/>
              <a:t>fifth step in the conduct of a systematic review is termed as research synthesis. </a:t>
            </a:r>
            <a:endParaRPr lang="en-US" dirty="0" smtClean="0"/>
          </a:p>
          <a:p>
            <a:pPr algn="just"/>
            <a:r>
              <a:rPr lang="en-US" dirty="0" smtClean="0"/>
              <a:t>Synthesis </a:t>
            </a:r>
            <a:r>
              <a:rPr lang="en-US" dirty="0"/>
              <a:t>is broadly used to describe the summarizing, integrating, and cumulating the findings of different studies on research questions and </a:t>
            </a:r>
            <a:r>
              <a:rPr lang="en-US" dirty="0" smtClean="0"/>
              <a:t>themes.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a:t>
            </a:r>
            <a:r>
              <a:rPr lang="en-US" dirty="0"/>
              <a:t>steps involved in conducting a systematic review</a:t>
            </a:r>
          </a:p>
        </p:txBody>
      </p:sp>
      <p:sp>
        <p:nvSpPr>
          <p:cNvPr id="3" name="Content Placeholder 2"/>
          <p:cNvSpPr>
            <a:spLocks noGrp="1"/>
          </p:cNvSpPr>
          <p:nvPr>
            <p:ph idx="1"/>
          </p:nvPr>
        </p:nvSpPr>
        <p:spPr/>
        <p:txBody>
          <a:bodyPr/>
          <a:lstStyle/>
          <a:p>
            <a:r>
              <a:rPr lang="en-US" dirty="0"/>
              <a:t>identification of literature sources;</a:t>
            </a:r>
          </a:p>
          <a:p>
            <a:r>
              <a:rPr lang="en-US" dirty="0"/>
              <a:t>selection of literature;</a:t>
            </a:r>
          </a:p>
          <a:p>
            <a:r>
              <a:rPr lang="en-US" dirty="0"/>
              <a:t>assessing quality;</a:t>
            </a:r>
          </a:p>
          <a:p>
            <a:r>
              <a:rPr lang="en-US" dirty="0"/>
              <a:t>data extraction; and</a:t>
            </a:r>
          </a:p>
          <a:p>
            <a:r>
              <a:rPr lang="en-US" dirty="0"/>
              <a:t>research synthesis.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rmAutofit fontScale="90000"/>
          </a:bodyPr>
          <a:lstStyle/>
          <a:p>
            <a:r>
              <a:rPr lang="en-US" dirty="0" smtClean="0"/>
              <a:t>SLR – c. </a:t>
            </a:r>
            <a:r>
              <a:rPr lang="en-US" i="1" dirty="0"/>
              <a:t>Reporting and dissemination </a:t>
            </a:r>
            <a:endParaRPr lang="en-US" dirty="0"/>
          </a:p>
        </p:txBody>
      </p:sp>
      <p:sp>
        <p:nvSpPr>
          <p:cNvPr id="3" name="Content Placeholder 2"/>
          <p:cNvSpPr>
            <a:spLocks noGrp="1"/>
          </p:cNvSpPr>
          <p:nvPr>
            <p:ph idx="1"/>
          </p:nvPr>
        </p:nvSpPr>
        <p:spPr>
          <a:xfrm>
            <a:off x="228600" y="609600"/>
            <a:ext cx="8686800" cy="6019800"/>
          </a:xfrm>
        </p:spPr>
        <p:txBody>
          <a:bodyPr>
            <a:normAutofit fontScale="85000" lnSpcReduction="20000"/>
          </a:bodyPr>
          <a:lstStyle/>
          <a:p>
            <a:pPr algn="just"/>
            <a:r>
              <a:rPr lang="en-US" dirty="0"/>
              <a:t>The efficacy of any systematic review is dependent on the synthesis of research presented</a:t>
            </a:r>
            <a:r>
              <a:rPr lang="en-US" dirty="0" smtClean="0"/>
              <a:t>.</a:t>
            </a:r>
          </a:p>
          <a:p>
            <a:pPr algn="just"/>
            <a:r>
              <a:rPr lang="en-US" dirty="0"/>
              <a:t>The first step entails “descriptive analysis” which reports simple forms of data extractions to questions such as who are the authors? Where are the major contributions to research from? What is the age profile of the articles? etc</a:t>
            </a:r>
            <a:r>
              <a:rPr lang="en-US" dirty="0" smtClean="0"/>
              <a:t>.</a:t>
            </a:r>
          </a:p>
          <a:p>
            <a:pPr algn="just"/>
            <a:r>
              <a:rPr lang="en-US" dirty="0" smtClean="0"/>
              <a:t>The </a:t>
            </a:r>
            <a:r>
              <a:rPr lang="en-US" dirty="0"/>
              <a:t>second step termed as “thematic analysis” is more important as it helps a reader understand the themes on which the articles converge and spectrum of work that has been done. </a:t>
            </a:r>
            <a:endParaRPr lang="en-US" dirty="0" smtClean="0"/>
          </a:p>
          <a:p>
            <a:pPr algn="just"/>
            <a:r>
              <a:rPr lang="en-US" dirty="0" smtClean="0"/>
              <a:t>Thematic </a:t>
            </a:r>
            <a:r>
              <a:rPr lang="en-US" dirty="0"/>
              <a:t>analysis basically provides yardsticks to researchers on the quantum of work already done on any problem worthy of research and more importantly areas which have been neglected, under researched or sufficiently researched though with contradictory findings</a:t>
            </a:r>
            <a:r>
              <a:rPr lang="en-US" dirty="0" smtClean="0"/>
              <a:t>.</a:t>
            </a:r>
          </a:p>
          <a:p>
            <a:pPr algn="just"/>
            <a:r>
              <a:rPr lang="en-US" dirty="0"/>
              <a:t>Hence systematic reviews very often in their conclusions provide directions for further research.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fontScale="77500" lnSpcReduction="20000"/>
          </a:bodyPr>
          <a:lstStyle/>
          <a:p>
            <a:pPr algn="just"/>
            <a:r>
              <a:rPr lang="en-US" dirty="0"/>
              <a:t>Systematic reviews have provided support to meta-analytic works which have enriched understanding of researchers on their topic of interest with precision and scientific rigor. Meta-analysis is an alternate form of research synthesis </a:t>
            </a:r>
            <a:r>
              <a:rPr lang="en-US" dirty="0" smtClean="0"/>
              <a:t>in </a:t>
            </a:r>
            <a:r>
              <a:rPr lang="en-US" dirty="0"/>
              <a:t>systematic reviews using the data pooled from individual studies for greater statistical analysis and reports on effect </a:t>
            </a:r>
            <a:r>
              <a:rPr lang="en-US" dirty="0" smtClean="0"/>
              <a:t>size. </a:t>
            </a:r>
          </a:p>
          <a:p>
            <a:pPr algn="just"/>
            <a:r>
              <a:rPr lang="en-US" dirty="0"/>
              <a:t>Though systematic reviews are of immense importance to a field of knowledge, there are certain limitations of this review </a:t>
            </a:r>
            <a:r>
              <a:rPr lang="en-US" dirty="0" smtClean="0"/>
              <a:t>process.</a:t>
            </a:r>
          </a:p>
          <a:p>
            <a:pPr algn="just"/>
            <a:r>
              <a:rPr lang="en-US" dirty="0" smtClean="0"/>
              <a:t>Firstly</a:t>
            </a:r>
            <a:r>
              <a:rPr lang="en-US" dirty="0"/>
              <a:t>, these reviews are difficult to undertake in disciplines such as management where the boundary lines between disciplines are fluid owing to the multidisciplinary nature of research problems. </a:t>
            </a:r>
            <a:endParaRPr lang="en-US" dirty="0" smtClean="0"/>
          </a:p>
          <a:p>
            <a:pPr algn="just"/>
            <a:r>
              <a:rPr lang="en-US" dirty="0" smtClean="0"/>
              <a:t>Secondly</a:t>
            </a:r>
            <a:r>
              <a:rPr lang="en-US" dirty="0"/>
              <a:t>, these reviews often are vulnerable to the hegemony of the technical aspects of conducting a review in comparison to the analytical interpretations drawn</a:t>
            </a:r>
            <a:r>
              <a:rPr lang="en-US" dirty="0" smtClean="0"/>
              <a:t>.</a:t>
            </a:r>
          </a:p>
          <a:p>
            <a:pPr algn="just"/>
            <a:r>
              <a:rPr lang="en-US" dirty="0" smtClean="0"/>
              <a:t>Finally</a:t>
            </a:r>
            <a:r>
              <a:rPr lang="en-US" dirty="0"/>
              <a:t>, systematic reviews provide much greater impact in pure sciences with positivist origins and quantitative studies such as medicine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a:t>Integrative Literature Reviews</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algn="just"/>
            <a:r>
              <a:rPr lang="en-US" dirty="0"/>
              <a:t>Within management research few studies address a research problem in a similar manner drawing the same conclusions. Hence, authors are concerned with more inductive and flexible approaches to the presentation of extant work in a </a:t>
            </a:r>
            <a:r>
              <a:rPr lang="en-US" dirty="0" smtClean="0"/>
              <a:t>domain.</a:t>
            </a:r>
          </a:p>
          <a:p>
            <a:pPr algn="just"/>
            <a:r>
              <a:rPr lang="en-US" dirty="0"/>
              <a:t>Integrative literature reviews provide a flexible yet scientific gateway to conducting and reporting literature reviews in varied areas of management. The purpose of these reviews is to identify themes of research in extant work and propose fresh frameworks and perspectives for further research address.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a:r>
            <a:br>
              <a:rPr lang="en-US" dirty="0"/>
            </a:br>
            <a:r>
              <a:rPr lang="en-US" sz="3600" dirty="0" smtClean="0"/>
              <a:t>(</a:t>
            </a:r>
            <a:r>
              <a:rPr lang="en-US" sz="3600" dirty="0" err="1" smtClean="0"/>
              <a:t>i</a:t>
            </a:r>
            <a:r>
              <a:rPr lang="en-US" sz="3600" dirty="0" smtClean="0"/>
              <a:t>) </a:t>
            </a:r>
            <a:r>
              <a:rPr lang="en-US" sz="3600" i="1" dirty="0" smtClean="0"/>
              <a:t>Organizing </a:t>
            </a:r>
            <a:r>
              <a:rPr lang="en-US" sz="3600" i="1" dirty="0"/>
              <a:t>an integrative literature review </a:t>
            </a:r>
            <a:r>
              <a:rPr lang="en-US" i="1" dirty="0"/>
              <a:t/>
            </a:r>
            <a:br>
              <a:rPr lang="en-US" i="1" dirty="0"/>
            </a:br>
            <a:endParaRPr lang="en-US" dirty="0"/>
          </a:p>
        </p:txBody>
      </p:sp>
      <p:sp>
        <p:nvSpPr>
          <p:cNvPr id="3" name="Content Placeholder 2"/>
          <p:cNvSpPr>
            <a:spLocks noGrp="1"/>
          </p:cNvSpPr>
          <p:nvPr>
            <p:ph idx="1"/>
          </p:nvPr>
        </p:nvSpPr>
        <p:spPr>
          <a:xfrm>
            <a:off x="228600" y="1066800"/>
            <a:ext cx="8686800" cy="5486400"/>
          </a:xfrm>
        </p:spPr>
        <p:txBody>
          <a:bodyPr>
            <a:normAutofit fontScale="85000" lnSpcReduction="10000"/>
          </a:bodyPr>
          <a:lstStyle/>
          <a:p>
            <a:pPr algn="just"/>
            <a:r>
              <a:rPr lang="en-US" dirty="0" smtClean="0"/>
              <a:t>The </a:t>
            </a:r>
            <a:r>
              <a:rPr lang="en-US" dirty="0"/>
              <a:t>organization of such reviews involve a two-step process as </a:t>
            </a:r>
            <a:r>
              <a:rPr lang="en-US" dirty="0" smtClean="0"/>
              <a:t>outlined, </a:t>
            </a:r>
            <a:r>
              <a:rPr lang="en-US" dirty="0"/>
              <a:t>namely conceptualizing the literature and describing how the review was conducted. </a:t>
            </a:r>
            <a:endParaRPr lang="en-US" dirty="0" smtClean="0"/>
          </a:p>
          <a:p>
            <a:pPr algn="just"/>
            <a:r>
              <a:rPr lang="en-US" dirty="0" smtClean="0"/>
              <a:t>The </a:t>
            </a:r>
            <a:r>
              <a:rPr lang="en-US" dirty="0"/>
              <a:t>conceptualization of the review is important for deciding the scope of the problem and the inclusion and exclusion criteria employed while selection relevant extant </a:t>
            </a:r>
            <a:r>
              <a:rPr lang="en-US" dirty="0" smtClean="0"/>
              <a:t>literature with two </a:t>
            </a:r>
            <a:r>
              <a:rPr lang="en-US" dirty="0"/>
              <a:t>guidelines for conceptualization. </a:t>
            </a:r>
            <a:endParaRPr lang="en-US" dirty="0" smtClean="0"/>
          </a:p>
          <a:p>
            <a:pPr algn="just"/>
            <a:r>
              <a:rPr lang="en-US" dirty="0" smtClean="0"/>
              <a:t>The </a:t>
            </a:r>
            <a:r>
              <a:rPr lang="en-US" dirty="0"/>
              <a:t>first of these pertain to the use of a guiding theory to conceptualize the problem and arrange the literature gleaned. </a:t>
            </a:r>
            <a:endParaRPr lang="en-US" dirty="0" smtClean="0"/>
          </a:p>
          <a:p>
            <a:pPr algn="just"/>
            <a:r>
              <a:rPr lang="en-US" dirty="0" smtClean="0"/>
              <a:t>The </a:t>
            </a:r>
            <a:r>
              <a:rPr lang="en-US" dirty="0"/>
              <a:t>second guideline helps authors make use of competing models to arrange literature and cull out themes for further analysis.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Introduction</a:t>
            </a:r>
          </a:p>
        </p:txBody>
      </p:sp>
      <p:sp>
        <p:nvSpPr>
          <p:cNvPr id="3" name="Content Placeholder 2"/>
          <p:cNvSpPr>
            <a:spLocks noGrp="1"/>
          </p:cNvSpPr>
          <p:nvPr>
            <p:ph idx="1"/>
          </p:nvPr>
        </p:nvSpPr>
        <p:spPr>
          <a:xfrm>
            <a:off x="228600" y="990600"/>
            <a:ext cx="8686800" cy="5638800"/>
          </a:xfrm>
        </p:spPr>
        <p:txBody>
          <a:bodyPr>
            <a:normAutofit/>
          </a:bodyPr>
          <a:lstStyle/>
          <a:p>
            <a:pPr algn="just"/>
            <a:r>
              <a:rPr lang="en-US" dirty="0"/>
              <a:t>A literature review is a summary of a set of related research papers. It </a:t>
            </a:r>
            <a:r>
              <a:rPr lang="en-US" dirty="0" smtClean="0"/>
              <a:t>selects information </a:t>
            </a:r>
            <a:r>
              <a:rPr lang="en-US" dirty="0"/>
              <a:t>from the papers, and organizes and integrates it into a logical </a:t>
            </a:r>
            <a:r>
              <a:rPr lang="en-US" dirty="0" smtClean="0"/>
              <a:t>justification </a:t>
            </a:r>
            <a:r>
              <a:rPr lang="en-US" dirty="0"/>
              <a:t>for the author’s research. </a:t>
            </a:r>
            <a:endParaRPr lang="en-US" dirty="0" smtClean="0"/>
          </a:p>
          <a:p>
            <a:pPr algn="just"/>
            <a:r>
              <a:rPr lang="en-US" dirty="0" smtClean="0"/>
              <a:t>Literature </a:t>
            </a:r>
            <a:r>
              <a:rPr lang="en-US" dirty="0"/>
              <a:t>reviews are typically </a:t>
            </a:r>
            <a:r>
              <a:rPr lang="en-US" dirty="0" smtClean="0"/>
              <a:t> written </a:t>
            </a:r>
            <a:r>
              <a:rPr lang="en-US" dirty="0"/>
              <a:t>by researchers </a:t>
            </a:r>
            <a:r>
              <a:rPr lang="en-US" dirty="0" smtClean="0"/>
              <a:t>who survey </a:t>
            </a:r>
            <a:r>
              <a:rPr lang="en-US" dirty="0"/>
              <a:t>previous studies in order to identify research gaps and to place their own </a:t>
            </a:r>
            <a:r>
              <a:rPr lang="en-US" dirty="0" smtClean="0"/>
              <a:t>work in </a:t>
            </a:r>
            <a:r>
              <a:rPr lang="en-US" dirty="0"/>
              <a:t>the context of previous findings.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(ii)  </a:t>
            </a:r>
            <a:r>
              <a:rPr lang="en-US" sz="3600" i="1" dirty="0" smtClean="0"/>
              <a:t>Writing </a:t>
            </a:r>
            <a:r>
              <a:rPr lang="en-US" sz="3600" i="1" dirty="0"/>
              <a:t>an integrative literature review </a:t>
            </a:r>
            <a:r>
              <a:rPr lang="en-US" sz="2400" i="1" dirty="0"/>
              <a:t/>
            </a:r>
            <a:br>
              <a:rPr lang="en-US" sz="2400" i="1" dirty="0"/>
            </a:br>
            <a:endParaRPr lang="en-US" sz="2400" dirty="0"/>
          </a:p>
        </p:txBody>
      </p:sp>
      <p:sp>
        <p:nvSpPr>
          <p:cNvPr id="3" name="Content Placeholder 2"/>
          <p:cNvSpPr>
            <a:spLocks noGrp="1"/>
          </p:cNvSpPr>
          <p:nvPr>
            <p:ph idx="1"/>
          </p:nvPr>
        </p:nvSpPr>
        <p:spPr>
          <a:xfrm>
            <a:off x="228600" y="914400"/>
            <a:ext cx="8686800" cy="5638800"/>
          </a:xfrm>
        </p:spPr>
        <p:txBody>
          <a:bodyPr>
            <a:normAutofit fontScale="92500" lnSpcReduction="20000"/>
          </a:bodyPr>
          <a:lstStyle/>
          <a:p>
            <a:endParaRPr lang="en-US" dirty="0"/>
          </a:p>
          <a:p>
            <a:pPr algn="just"/>
            <a:r>
              <a:rPr lang="en-US" dirty="0"/>
              <a:t>The writing of integrative reviews presents a critical analysis of literature reviewed and synthesizing new knowledge on a </a:t>
            </a:r>
            <a:r>
              <a:rPr lang="en-US" dirty="0" smtClean="0"/>
              <a:t>topic. </a:t>
            </a:r>
          </a:p>
          <a:p>
            <a:pPr algn="just"/>
            <a:r>
              <a:rPr lang="en-US" dirty="0" smtClean="0"/>
              <a:t>A </a:t>
            </a:r>
            <a:r>
              <a:rPr lang="en-US" dirty="0"/>
              <a:t>critical analysis of literature often requires authors to deconstruct a topic into elements such as its history, publication details, arrangements of ideas, research methods used, and conclusions drawn. </a:t>
            </a:r>
            <a:endParaRPr lang="en-US" dirty="0" smtClean="0"/>
          </a:p>
          <a:p>
            <a:pPr algn="just"/>
            <a:r>
              <a:rPr lang="en-US" dirty="0" smtClean="0"/>
              <a:t>Careful </a:t>
            </a:r>
            <a:r>
              <a:rPr lang="en-US" dirty="0"/>
              <a:t>analysis often paves the path for a critique of extant work where authors make note of the key contributions of extant work to a field of interest and the same time endeavor to point out the omissions, inaccuracies, and other problematic aspects of the literature studied.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019800"/>
          </a:xfrm>
        </p:spPr>
        <p:txBody>
          <a:bodyPr>
            <a:normAutofit fontScale="92500" lnSpcReduction="10000"/>
          </a:bodyPr>
          <a:lstStyle/>
          <a:p>
            <a:pPr algn="just"/>
            <a:r>
              <a:rPr lang="en-US" dirty="0" smtClean="0"/>
              <a:t>With </a:t>
            </a:r>
            <a:r>
              <a:rPr lang="en-US" dirty="0"/>
              <a:t>the completion of critical analysis, authors now armed with their intimate knowledge about a certain area of research also bear the onus of presenting a synthesis of ideas for further address. </a:t>
            </a:r>
            <a:endParaRPr lang="en-US" dirty="0" smtClean="0"/>
          </a:p>
          <a:p>
            <a:pPr algn="just"/>
            <a:r>
              <a:rPr lang="en-US" dirty="0" smtClean="0"/>
              <a:t>Synthesis </a:t>
            </a:r>
            <a:r>
              <a:rPr lang="en-US" dirty="0"/>
              <a:t>of literature is not a mere data dump but the use of a critical analysis to generate </a:t>
            </a:r>
            <a:endParaRPr lang="en-US" dirty="0" smtClean="0"/>
          </a:p>
          <a:p>
            <a:pPr algn="just">
              <a:buNone/>
            </a:pPr>
            <a:r>
              <a:rPr lang="en-US" dirty="0" smtClean="0"/>
              <a:t>(</a:t>
            </a:r>
            <a:r>
              <a:rPr lang="en-US" dirty="0"/>
              <a:t>a) </a:t>
            </a:r>
            <a:r>
              <a:rPr lang="en-US" dirty="0" smtClean="0"/>
              <a:t>	a </a:t>
            </a:r>
            <a:r>
              <a:rPr lang="en-US" dirty="0"/>
              <a:t>research agenda, </a:t>
            </a:r>
            <a:endParaRPr lang="en-US" dirty="0" smtClean="0"/>
          </a:p>
          <a:p>
            <a:pPr algn="just">
              <a:buNone/>
            </a:pPr>
            <a:r>
              <a:rPr lang="en-US" dirty="0" smtClean="0"/>
              <a:t>(b) a </a:t>
            </a:r>
            <a:r>
              <a:rPr lang="en-US" dirty="0"/>
              <a:t>taxonomy or conceptual classification of </a:t>
            </a:r>
            <a:r>
              <a:rPr lang="en-US" dirty="0" smtClean="0"/>
              <a:t>	constructs</a:t>
            </a:r>
            <a:r>
              <a:rPr lang="en-US" dirty="0"/>
              <a:t>, </a:t>
            </a:r>
            <a:endParaRPr lang="en-US" dirty="0" smtClean="0"/>
          </a:p>
          <a:p>
            <a:pPr algn="just">
              <a:buNone/>
            </a:pPr>
            <a:r>
              <a:rPr lang="en-US" dirty="0" smtClean="0"/>
              <a:t>(</a:t>
            </a:r>
            <a:r>
              <a:rPr lang="en-US" dirty="0"/>
              <a:t>c) </a:t>
            </a:r>
            <a:r>
              <a:rPr lang="en-US" dirty="0" smtClean="0"/>
              <a:t>	alternative </a:t>
            </a:r>
            <a:r>
              <a:rPr lang="en-US" dirty="0"/>
              <a:t>models for further research, and </a:t>
            </a:r>
            <a:endParaRPr lang="en-US" dirty="0" smtClean="0"/>
          </a:p>
          <a:p>
            <a:pPr algn="just">
              <a:buNone/>
            </a:pPr>
            <a:r>
              <a:rPr lang="en-US" dirty="0" smtClean="0"/>
              <a:t>(</a:t>
            </a:r>
            <a:r>
              <a:rPr lang="en-US" dirty="0"/>
              <a:t>d) </a:t>
            </a:r>
            <a:r>
              <a:rPr lang="en-US" dirty="0" err="1"/>
              <a:t>metatheory</a:t>
            </a:r>
            <a:r>
              <a:rPr lang="en-US" dirty="0"/>
              <a:t> involving elaboration of existing </a:t>
            </a:r>
            <a:r>
              <a:rPr lang="en-US" dirty="0" smtClean="0"/>
              <a:t>	theory/theories </a:t>
            </a:r>
            <a:r>
              <a:rPr lang="en-US" dirty="0"/>
              <a:t>across domains.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i="1" dirty="0"/>
              <a:t>Narrative Literature Reviews</a:t>
            </a:r>
            <a:endParaRPr lang="en-US" dirty="0"/>
          </a:p>
        </p:txBody>
      </p:sp>
      <p:sp>
        <p:nvSpPr>
          <p:cNvPr id="3" name="Content Placeholder 2"/>
          <p:cNvSpPr>
            <a:spLocks noGrp="1"/>
          </p:cNvSpPr>
          <p:nvPr>
            <p:ph idx="1"/>
          </p:nvPr>
        </p:nvSpPr>
        <p:spPr>
          <a:xfrm>
            <a:off x="228600" y="914400"/>
            <a:ext cx="8686800" cy="5562600"/>
          </a:xfrm>
        </p:spPr>
        <p:txBody>
          <a:bodyPr>
            <a:normAutofit fontScale="85000" lnSpcReduction="20000"/>
          </a:bodyPr>
          <a:lstStyle/>
          <a:p>
            <a:pPr algn="just"/>
            <a:r>
              <a:rPr lang="en-US" dirty="0"/>
              <a:t>The third and final categorization of literature reviews, that is, narrative literature reviews differ from systematic and integrative reviews on the continuum </a:t>
            </a:r>
            <a:r>
              <a:rPr lang="en-US" dirty="0" smtClean="0"/>
              <a:t>of </a:t>
            </a:r>
            <a:r>
              <a:rPr lang="en-US" dirty="0"/>
              <a:t>flexibility. </a:t>
            </a:r>
            <a:endParaRPr lang="en-US" dirty="0" smtClean="0"/>
          </a:p>
          <a:p>
            <a:pPr algn="just"/>
            <a:r>
              <a:rPr lang="en-US" dirty="0" smtClean="0"/>
              <a:t>They </a:t>
            </a:r>
            <a:r>
              <a:rPr lang="en-US" dirty="0"/>
              <a:t>constitute the most flexible of the three literature reviews with a basic purpose of aiding understanding on a topic of </a:t>
            </a:r>
            <a:r>
              <a:rPr lang="en-US" dirty="0" smtClean="0"/>
              <a:t>research.</a:t>
            </a:r>
          </a:p>
          <a:p>
            <a:pPr algn="just"/>
            <a:r>
              <a:rPr lang="en-US" dirty="0"/>
              <a:t>The reviews are less focused in their scope, may cover wide ranging topics, and finally employ loosely defined criteria for selection and exclusion of studies. </a:t>
            </a:r>
            <a:endParaRPr lang="en-US" dirty="0" smtClean="0"/>
          </a:p>
          <a:p>
            <a:pPr algn="just"/>
            <a:r>
              <a:rPr lang="en-US" dirty="0" smtClean="0"/>
              <a:t>These </a:t>
            </a:r>
            <a:r>
              <a:rPr lang="en-US" dirty="0"/>
              <a:t>reviews are ideally suited for inductive research where the researcher may redefine the very scope of research on the collection and analysis of data. </a:t>
            </a:r>
            <a:endParaRPr lang="en-US" dirty="0" smtClean="0"/>
          </a:p>
          <a:p>
            <a:pPr algn="just"/>
            <a:r>
              <a:rPr lang="en-US" dirty="0" smtClean="0"/>
              <a:t>Thus</a:t>
            </a:r>
            <a:r>
              <a:rPr lang="en-US" dirty="0"/>
              <a:t>, such reviews afford inductive researchers’ greater fluidity to modify the boundaries of the subject of their study as they go along with the research.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Methodology - SLR</a:t>
            </a:r>
            <a:endParaRPr lang="en-US" dirty="0"/>
          </a:p>
        </p:txBody>
      </p:sp>
      <p:sp>
        <p:nvSpPr>
          <p:cNvPr id="3" name="Content Placeholder 2"/>
          <p:cNvSpPr>
            <a:spLocks noGrp="1"/>
          </p:cNvSpPr>
          <p:nvPr>
            <p:ph idx="1"/>
          </p:nvPr>
        </p:nvSpPr>
        <p:spPr>
          <a:xfrm>
            <a:off x="76200" y="990600"/>
            <a:ext cx="8991600" cy="5486400"/>
          </a:xfrm>
        </p:spPr>
        <p:txBody>
          <a:bodyPr>
            <a:normAutofit fontScale="85000" lnSpcReduction="10000"/>
          </a:bodyPr>
          <a:lstStyle/>
          <a:p>
            <a:pPr algn="just"/>
            <a:r>
              <a:rPr lang="en-US" dirty="0"/>
              <a:t>SLRs identify the relevant literature to a phenomenon by implementing </a:t>
            </a:r>
            <a:r>
              <a:rPr lang="en-US" dirty="0" smtClean="0"/>
              <a:t>prescribed methodological </a:t>
            </a:r>
            <a:r>
              <a:rPr lang="en-US" dirty="0"/>
              <a:t>approaches and </a:t>
            </a:r>
            <a:r>
              <a:rPr lang="en-US" dirty="0" smtClean="0"/>
              <a:t>processes. </a:t>
            </a:r>
          </a:p>
          <a:p>
            <a:pPr algn="just"/>
            <a:r>
              <a:rPr lang="en-US" dirty="0" smtClean="0"/>
              <a:t>It </a:t>
            </a:r>
            <a:r>
              <a:rPr lang="en-US" dirty="0"/>
              <a:t>should be noted that </a:t>
            </a:r>
            <a:r>
              <a:rPr lang="en-US" dirty="0" smtClean="0"/>
              <a:t>SLRs differ </a:t>
            </a:r>
            <a:r>
              <a:rPr lang="en-US" dirty="0"/>
              <a:t>from traditional narrative literature reviews which are generally selective of </a:t>
            </a:r>
            <a:r>
              <a:rPr lang="en-US" dirty="0" smtClean="0"/>
              <a:t>the literature </a:t>
            </a:r>
            <a:r>
              <a:rPr lang="en-US" dirty="0"/>
              <a:t>they include, according to the preferences or availability of the author.</a:t>
            </a:r>
          </a:p>
          <a:p>
            <a:pPr algn="just"/>
            <a:r>
              <a:rPr lang="en-US" dirty="0"/>
              <a:t>Additionally, they tend to be descriptive rather than </a:t>
            </a:r>
            <a:r>
              <a:rPr lang="en-US" dirty="0" smtClean="0"/>
              <a:t> scientific</a:t>
            </a:r>
            <a:r>
              <a:rPr lang="en-US" dirty="0"/>
              <a:t>. SLRs are guided by </a:t>
            </a:r>
            <a:r>
              <a:rPr lang="en-US" dirty="0" smtClean="0"/>
              <a:t>a predetermined </a:t>
            </a:r>
            <a:r>
              <a:rPr lang="en-US" dirty="0"/>
              <a:t>review protocol and include evidence which is fit for the purpose. They </a:t>
            </a:r>
            <a:r>
              <a:rPr lang="en-US" dirty="0" smtClean="0"/>
              <a:t>must be </a:t>
            </a:r>
            <a:r>
              <a:rPr lang="en-US" dirty="0"/>
              <a:t>exclusive, algorithmic and </a:t>
            </a:r>
            <a:r>
              <a:rPr lang="en-US" dirty="0" smtClean="0"/>
              <a:t>aggregative. </a:t>
            </a:r>
          </a:p>
          <a:p>
            <a:pPr algn="just"/>
            <a:r>
              <a:rPr lang="en-US" dirty="0" smtClean="0"/>
              <a:t>The </a:t>
            </a:r>
            <a:r>
              <a:rPr lang="en-US" dirty="0"/>
              <a:t>review should </a:t>
            </a:r>
            <a:r>
              <a:rPr lang="en-US" dirty="0" smtClean="0"/>
              <a:t>be easily </a:t>
            </a:r>
            <a:r>
              <a:rPr lang="en-US" dirty="0"/>
              <a:t>replicated by anyone who follows the protocol, producing the same results each time.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SLR - Three-stage </a:t>
            </a:r>
            <a:r>
              <a:rPr lang="en-US" dirty="0"/>
              <a:t>review process</a:t>
            </a:r>
          </a:p>
        </p:txBody>
      </p:sp>
      <p:sp>
        <p:nvSpPr>
          <p:cNvPr id="3" name="Content Placeholder 2"/>
          <p:cNvSpPr>
            <a:spLocks noGrp="1"/>
          </p:cNvSpPr>
          <p:nvPr>
            <p:ph idx="1"/>
          </p:nvPr>
        </p:nvSpPr>
        <p:spPr/>
        <p:txBody>
          <a:bodyPr/>
          <a:lstStyle/>
          <a:p>
            <a:r>
              <a:rPr lang="en-US" dirty="0"/>
              <a:t>Stage one: planning the review.</a:t>
            </a:r>
          </a:p>
          <a:p>
            <a:r>
              <a:rPr lang="en-US" dirty="0"/>
              <a:t> Stage two: conducting the review.</a:t>
            </a:r>
          </a:p>
          <a:p>
            <a:r>
              <a:rPr lang="en-US" dirty="0"/>
              <a:t> Stage three: reporting and dissemination.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Stage one: planning the review</a:t>
            </a:r>
          </a:p>
        </p:txBody>
      </p:sp>
      <p:sp>
        <p:nvSpPr>
          <p:cNvPr id="3" name="Content Placeholder 2"/>
          <p:cNvSpPr>
            <a:spLocks noGrp="1"/>
          </p:cNvSpPr>
          <p:nvPr>
            <p:ph idx="1"/>
          </p:nvPr>
        </p:nvSpPr>
        <p:spPr>
          <a:xfrm>
            <a:off x="228600" y="1143000"/>
            <a:ext cx="8686800" cy="5486400"/>
          </a:xfrm>
        </p:spPr>
        <p:txBody>
          <a:bodyPr>
            <a:normAutofit/>
          </a:bodyPr>
          <a:lstStyle/>
          <a:p>
            <a:pPr algn="just"/>
            <a:r>
              <a:rPr lang="en-US" dirty="0"/>
              <a:t>Prior to commencing the review process, a panel with expertise in servant leadership </a:t>
            </a:r>
            <a:r>
              <a:rPr lang="en-US" dirty="0" smtClean="0"/>
              <a:t>was consulted </a:t>
            </a:r>
            <a:r>
              <a:rPr lang="en-US" dirty="0"/>
              <a:t>to provide a robust overview of the phenomenon and recommend potential </a:t>
            </a:r>
            <a:r>
              <a:rPr lang="en-US" dirty="0" smtClean="0"/>
              <a:t>areas for </a:t>
            </a:r>
            <a:r>
              <a:rPr lang="en-US" dirty="0"/>
              <a:t>research. </a:t>
            </a:r>
            <a:endParaRPr lang="en-US" dirty="0" smtClean="0"/>
          </a:p>
          <a:p>
            <a:pPr algn="just"/>
            <a:r>
              <a:rPr lang="en-US" dirty="0" smtClean="0"/>
              <a:t>They </a:t>
            </a:r>
            <a:r>
              <a:rPr lang="en-US" dirty="0"/>
              <a:t>were able to advise on the comprehensive review protocol development</a:t>
            </a:r>
            <a:r>
              <a:rPr lang="en-US" dirty="0" smtClean="0"/>
              <a:t>. The </a:t>
            </a:r>
            <a:r>
              <a:rPr lang="en-US" dirty="0"/>
              <a:t>protocol was also guided by a scoping study and a thorough narrative literature review.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questions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RQ1. What are the themes present within the </a:t>
            </a:r>
            <a:r>
              <a:rPr lang="en-US" dirty="0" smtClean="0"/>
              <a:t>Green HRM literature</a:t>
            </a:r>
            <a:r>
              <a:rPr lang="en-US" dirty="0"/>
              <a:t>?</a:t>
            </a:r>
          </a:p>
          <a:p>
            <a:pPr>
              <a:buNone/>
            </a:pPr>
            <a:r>
              <a:rPr lang="en-US" dirty="0"/>
              <a:t>RQ2. What are the skills of </a:t>
            </a:r>
            <a:r>
              <a:rPr lang="en-US" dirty="0" smtClean="0"/>
              <a:t>Green HRM?</a:t>
            </a:r>
            <a:endParaRPr lang="en-US" dirty="0"/>
          </a:p>
          <a:p>
            <a:pPr>
              <a:buNone/>
            </a:pPr>
            <a:r>
              <a:rPr lang="en-US" dirty="0"/>
              <a:t>RQ3. Where are the gaps in the research of </a:t>
            </a:r>
            <a:r>
              <a:rPr lang="en-US" dirty="0" smtClean="0"/>
              <a:t>Green HRM?</a:t>
            </a:r>
          </a:p>
          <a:p>
            <a:pPr>
              <a:buNone/>
            </a:pPr>
            <a:r>
              <a:rPr lang="en-US" dirty="0"/>
              <a:t>Review criteria</a:t>
            </a:r>
          </a:p>
          <a:p>
            <a:r>
              <a:rPr lang="en-US" dirty="0"/>
              <a:t>Selection criteria are necessary to filter results and evaluate the relevant research </a:t>
            </a:r>
            <a:r>
              <a:rPr lang="en-US" dirty="0" smtClean="0"/>
              <a:t>and information </a:t>
            </a:r>
            <a:r>
              <a:rPr lang="en-US" dirty="0"/>
              <a:t>to be included in an SLR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Stage two: conducting the review</a:t>
            </a:r>
          </a:p>
        </p:txBody>
      </p:sp>
      <p:sp>
        <p:nvSpPr>
          <p:cNvPr id="3" name="Content Placeholder 2"/>
          <p:cNvSpPr>
            <a:spLocks noGrp="1"/>
          </p:cNvSpPr>
          <p:nvPr>
            <p:ph idx="1"/>
          </p:nvPr>
        </p:nvSpPr>
        <p:spPr>
          <a:xfrm>
            <a:off x="228600" y="1066800"/>
            <a:ext cx="8686800" cy="5486400"/>
          </a:xfrm>
        </p:spPr>
        <p:txBody>
          <a:bodyPr>
            <a:normAutofit fontScale="77500" lnSpcReduction="20000"/>
          </a:bodyPr>
          <a:lstStyle/>
          <a:p>
            <a:pPr algn="just"/>
            <a:r>
              <a:rPr lang="en-US" dirty="0"/>
              <a:t>As this </a:t>
            </a:r>
            <a:r>
              <a:rPr lang="en-US" dirty="0" smtClean="0"/>
              <a:t>study </a:t>
            </a:r>
            <a:r>
              <a:rPr lang="en-US" dirty="0"/>
              <a:t>was protocol driven, it used the hand and electronic searching of databases. </a:t>
            </a:r>
            <a:endParaRPr lang="en-US" dirty="0" smtClean="0"/>
          </a:p>
          <a:p>
            <a:pPr algn="just"/>
            <a:r>
              <a:rPr lang="en-US" dirty="0" smtClean="0"/>
              <a:t>This study used widespread </a:t>
            </a:r>
            <a:r>
              <a:rPr lang="en-US" dirty="0"/>
              <a:t>and </a:t>
            </a:r>
            <a:r>
              <a:rPr lang="en-US" dirty="0" smtClean="0"/>
              <a:t>generic Web-based </a:t>
            </a:r>
            <a:r>
              <a:rPr lang="en-US" dirty="0"/>
              <a:t>searches to conduct the review</a:t>
            </a:r>
            <a:r>
              <a:rPr lang="en-US" dirty="0" smtClean="0"/>
              <a:t>. This </a:t>
            </a:r>
            <a:r>
              <a:rPr lang="en-US" dirty="0"/>
              <a:t>review primarily used Google Scholar as a tool to identify databases. </a:t>
            </a:r>
            <a:r>
              <a:rPr lang="en-US" dirty="0" smtClean="0"/>
              <a:t>This </a:t>
            </a:r>
            <a:r>
              <a:rPr lang="en-US" dirty="0"/>
              <a:t>made it </a:t>
            </a:r>
            <a:r>
              <a:rPr lang="en-US" dirty="0" smtClean="0"/>
              <a:t>clear which </a:t>
            </a:r>
            <a:r>
              <a:rPr lang="en-US" dirty="0"/>
              <a:t>databases prominently featured </a:t>
            </a:r>
            <a:r>
              <a:rPr lang="en-US" dirty="0" smtClean="0"/>
              <a:t>Green HRM, </a:t>
            </a:r>
            <a:r>
              <a:rPr lang="en-US" dirty="0"/>
              <a:t>narrowing the overall search. </a:t>
            </a:r>
            <a:endParaRPr lang="en-US" dirty="0" smtClean="0"/>
          </a:p>
          <a:p>
            <a:pPr algn="just"/>
            <a:r>
              <a:rPr lang="en-US" dirty="0" smtClean="0"/>
              <a:t>The SLR then </a:t>
            </a:r>
            <a:r>
              <a:rPr lang="en-US" dirty="0"/>
              <a:t>used the following academically </a:t>
            </a:r>
            <a:r>
              <a:rPr lang="en-US" dirty="0" err="1"/>
              <a:t>recognised</a:t>
            </a:r>
            <a:r>
              <a:rPr lang="en-US" dirty="0"/>
              <a:t> and accepted databases to search </a:t>
            </a:r>
            <a:r>
              <a:rPr lang="en-US" dirty="0" smtClean="0"/>
              <a:t>for information</a:t>
            </a:r>
            <a:r>
              <a:rPr lang="en-US" dirty="0"/>
              <a:t>: Emerald </a:t>
            </a:r>
            <a:r>
              <a:rPr lang="en-US" dirty="0" smtClean="0"/>
              <a:t>Insight , </a:t>
            </a:r>
            <a:r>
              <a:rPr lang="en-US" dirty="0"/>
              <a:t>SAGE Publications, Springer link, Wiley Online, Taylor </a:t>
            </a:r>
            <a:r>
              <a:rPr lang="en-US" dirty="0" smtClean="0"/>
              <a:t>and Francis </a:t>
            </a:r>
            <a:r>
              <a:rPr lang="en-US" dirty="0"/>
              <a:t>and Web of Science. </a:t>
            </a:r>
            <a:endParaRPr lang="en-US" dirty="0" smtClean="0"/>
          </a:p>
          <a:p>
            <a:pPr algn="just"/>
            <a:r>
              <a:rPr lang="en-US" dirty="0" smtClean="0"/>
              <a:t>These </a:t>
            </a:r>
            <a:r>
              <a:rPr lang="en-US" dirty="0"/>
              <a:t>databases have been identified as suitable for SLRs </a:t>
            </a:r>
            <a:r>
              <a:rPr lang="en-US" dirty="0" smtClean="0"/>
              <a:t>within previous </a:t>
            </a:r>
            <a:r>
              <a:rPr lang="en-US" dirty="0"/>
              <a:t>scholarly </a:t>
            </a:r>
            <a:r>
              <a:rPr lang="en-US" dirty="0" smtClean="0"/>
              <a:t>work.</a:t>
            </a:r>
          </a:p>
          <a:p>
            <a:pPr algn="just"/>
            <a:r>
              <a:rPr lang="en-US" dirty="0" smtClean="0"/>
              <a:t>Within the aforementioned </a:t>
            </a:r>
            <a:r>
              <a:rPr lang="en-US" dirty="0"/>
              <a:t>databases, relevant search strings were developed to identify data relevant to </a:t>
            </a:r>
            <a:r>
              <a:rPr lang="en-US" dirty="0" smtClean="0"/>
              <a:t>the research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Distribution of </a:t>
            </a:r>
            <a:r>
              <a:rPr lang="en-US" dirty="0" smtClean="0"/>
              <a:t>Articles</a:t>
            </a:r>
            <a:endParaRPr lang="en-US" dirty="0"/>
          </a:p>
        </p:txBody>
      </p:sp>
      <p:sp>
        <p:nvSpPr>
          <p:cNvPr id="3" name="Content Placeholder 2"/>
          <p:cNvSpPr>
            <a:spLocks noGrp="1"/>
          </p:cNvSpPr>
          <p:nvPr>
            <p:ph idx="1"/>
          </p:nvPr>
        </p:nvSpPr>
        <p:spPr>
          <a:xfrm>
            <a:off x="304800" y="1066800"/>
            <a:ext cx="8610600" cy="5486400"/>
          </a:xfrm>
        </p:spPr>
        <p:txBody>
          <a:bodyPr>
            <a:normAutofit lnSpcReduction="10000"/>
          </a:bodyPr>
          <a:lstStyle/>
          <a:p>
            <a:pPr algn="just"/>
            <a:r>
              <a:rPr lang="en-US" dirty="0"/>
              <a:t>The present study has reviewed 70 studies from various databases. Figure 2 shows that </a:t>
            </a:r>
            <a:r>
              <a:rPr lang="en-US" dirty="0" smtClean="0"/>
              <a:t>five journals </a:t>
            </a:r>
            <a:r>
              <a:rPr lang="en-US" dirty="0"/>
              <a:t>accounted for about 40 per cent of the publications. </a:t>
            </a:r>
            <a:endParaRPr lang="en-US" dirty="0" smtClean="0"/>
          </a:p>
          <a:p>
            <a:pPr algn="just"/>
            <a:r>
              <a:rPr lang="en-US" dirty="0" smtClean="0"/>
              <a:t>The </a:t>
            </a:r>
            <a:r>
              <a:rPr lang="en-US" dirty="0"/>
              <a:t>most frequent sources </a:t>
            </a:r>
            <a:r>
              <a:rPr lang="en-US" dirty="0" smtClean="0"/>
              <a:t>of publications </a:t>
            </a:r>
            <a:r>
              <a:rPr lang="en-US" dirty="0"/>
              <a:t>were the Journal of Cleaner Production (10) followed by The </a:t>
            </a:r>
            <a:r>
              <a:rPr lang="en-US" dirty="0" smtClean="0"/>
              <a:t>International Journal </a:t>
            </a:r>
            <a:r>
              <a:rPr lang="en-US" dirty="0"/>
              <a:t>of Human Resource Management (7), Industrial and </a:t>
            </a:r>
            <a:r>
              <a:rPr lang="en-US" dirty="0" smtClean="0"/>
              <a:t>Commercial </a:t>
            </a:r>
            <a:r>
              <a:rPr lang="en-US" dirty="0"/>
              <a:t>Training (5), </a:t>
            </a:r>
            <a:r>
              <a:rPr lang="en-US" dirty="0" smtClean="0"/>
              <a:t>Journal of </a:t>
            </a:r>
            <a:r>
              <a:rPr lang="en-US" dirty="0"/>
              <a:t>Business Ethics (3), German Journal of Human Resource Management (3) and others.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r>
              <a:rPr lang="en-US" dirty="0"/>
              <a:t>Years of publication</a:t>
            </a:r>
          </a:p>
        </p:txBody>
      </p:sp>
      <p:sp>
        <p:nvSpPr>
          <p:cNvPr id="3" name="Content Placeholder 2"/>
          <p:cNvSpPr>
            <a:spLocks noGrp="1"/>
          </p:cNvSpPr>
          <p:nvPr>
            <p:ph idx="1"/>
          </p:nvPr>
        </p:nvSpPr>
        <p:spPr>
          <a:xfrm>
            <a:off x="76200" y="685800"/>
            <a:ext cx="8915400" cy="5943600"/>
          </a:xfrm>
        </p:spPr>
        <p:txBody>
          <a:bodyPr>
            <a:normAutofit fontScale="70000" lnSpcReduction="20000"/>
          </a:bodyPr>
          <a:lstStyle/>
          <a:p>
            <a:pPr algn="just"/>
            <a:r>
              <a:rPr lang="en-US" dirty="0"/>
              <a:t>This review of the literature began with publications for 2007, approximately the time </a:t>
            </a:r>
            <a:r>
              <a:rPr lang="en-US" dirty="0" smtClean="0"/>
              <a:t>at which </a:t>
            </a:r>
            <a:r>
              <a:rPr lang="en-US" dirty="0"/>
              <a:t>green/environmental perspective emerged in the context of </a:t>
            </a:r>
            <a:r>
              <a:rPr lang="en-US" dirty="0" smtClean="0"/>
              <a:t>HRM.</a:t>
            </a:r>
          </a:p>
          <a:p>
            <a:pPr algn="just"/>
            <a:r>
              <a:rPr lang="en-US" dirty="0" smtClean="0"/>
              <a:t>However</a:t>
            </a:r>
            <a:r>
              <a:rPr lang="en-US" dirty="0"/>
              <a:t>, during the initial period of conception of Green HRM, </a:t>
            </a:r>
            <a:r>
              <a:rPr lang="en-US" dirty="0" smtClean="0"/>
              <a:t>the number </a:t>
            </a:r>
            <a:r>
              <a:rPr lang="en-US" dirty="0"/>
              <a:t>of publications was very few (between 2007 and 2015) as the concept of </a:t>
            </a:r>
            <a:r>
              <a:rPr lang="en-US" dirty="0" smtClean="0"/>
              <a:t>Green HRM </a:t>
            </a:r>
            <a:r>
              <a:rPr lang="en-US" dirty="0"/>
              <a:t>was new and the industry was fascinated with electronic HRM and the use </a:t>
            </a:r>
            <a:r>
              <a:rPr lang="en-US" dirty="0" smtClean="0"/>
              <a:t>of technology </a:t>
            </a:r>
            <a:r>
              <a:rPr lang="en-US" dirty="0"/>
              <a:t>in HRM.</a:t>
            </a:r>
          </a:p>
          <a:p>
            <a:pPr algn="just"/>
            <a:r>
              <a:rPr lang="en-US" dirty="0"/>
              <a:t>In the recent years, due to growing environmental concerns, organizations are </a:t>
            </a:r>
            <a:r>
              <a:rPr lang="en-US" dirty="0" smtClean="0"/>
              <a:t>putting more </a:t>
            </a:r>
            <a:r>
              <a:rPr lang="en-US" dirty="0"/>
              <a:t>of an emphasis on environmental management, and the concept of Green HRM </a:t>
            </a:r>
            <a:r>
              <a:rPr lang="en-US" dirty="0" smtClean="0"/>
              <a:t>was given </a:t>
            </a:r>
            <a:r>
              <a:rPr lang="en-US" dirty="0"/>
              <a:t>its due importance. </a:t>
            </a:r>
            <a:endParaRPr lang="en-US" dirty="0" smtClean="0"/>
          </a:p>
          <a:p>
            <a:pPr algn="just"/>
            <a:r>
              <a:rPr lang="en-US" dirty="0" smtClean="0"/>
              <a:t>Research </a:t>
            </a:r>
            <a:r>
              <a:rPr lang="en-US" dirty="0"/>
              <a:t>attention has increased from 2016 </a:t>
            </a:r>
            <a:r>
              <a:rPr lang="en-US" dirty="0" smtClean="0"/>
              <a:t>and remains </a:t>
            </a:r>
            <a:r>
              <a:rPr lang="en-US" dirty="0"/>
              <a:t>in a relatively positive trend. Many conceptual and empirical studies have </a:t>
            </a:r>
            <a:r>
              <a:rPr lang="en-US" dirty="0" smtClean="0"/>
              <a:t>been done </a:t>
            </a:r>
            <a:r>
              <a:rPr lang="en-US" dirty="0"/>
              <a:t>to fine tune the Green HRM philosophy, and there has been </a:t>
            </a:r>
            <a:r>
              <a:rPr lang="en-US" dirty="0" smtClean="0"/>
              <a:t>widespread implementation </a:t>
            </a:r>
            <a:r>
              <a:rPr lang="en-US" dirty="0"/>
              <a:t>of Green HRM in the industry. </a:t>
            </a:r>
            <a:endParaRPr lang="en-US" dirty="0" smtClean="0"/>
          </a:p>
          <a:p>
            <a:pPr algn="just"/>
            <a:r>
              <a:rPr lang="en-US" dirty="0" smtClean="0"/>
              <a:t>The </a:t>
            </a:r>
            <a:r>
              <a:rPr lang="en-US" dirty="0"/>
              <a:t>continuous focus on this topic </a:t>
            </a:r>
            <a:r>
              <a:rPr lang="en-US" dirty="0" smtClean="0"/>
              <a:t>could be </a:t>
            </a:r>
            <a:r>
              <a:rPr lang="en-US" dirty="0"/>
              <a:t>the result of the persistent attention given to Green HRM, which has been considered </a:t>
            </a:r>
            <a:r>
              <a:rPr lang="en-US" dirty="0" smtClean="0"/>
              <a:t>a popular </a:t>
            </a:r>
            <a:r>
              <a:rPr lang="en-US" dirty="0"/>
              <a:t>academic area internationally since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txBody>
          <a:bodyPr>
            <a:normAutofit fontScale="90000"/>
          </a:bodyPr>
          <a:lstStyle/>
          <a:p>
            <a:r>
              <a:rPr lang="en-US" dirty="0" smtClean="0"/>
              <a:t>Functions - Literature </a:t>
            </a:r>
            <a:r>
              <a:rPr lang="en-US" dirty="0"/>
              <a:t>review can </a:t>
            </a:r>
            <a:r>
              <a:rPr lang="en-US" dirty="0" smtClean="0"/>
              <a:t>serve</a:t>
            </a:r>
            <a:endParaRPr lang="en-US" dirty="0"/>
          </a:p>
        </p:txBody>
      </p:sp>
      <p:sp>
        <p:nvSpPr>
          <p:cNvPr id="3" name="Content Placeholder 2"/>
          <p:cNvSpPr>
            <a:spLocks noGrp="1"/>
          </p:cNvSpPr>
          <p:nvPr>
            <p:ph idx="1"/>
          </p:nvPr>
        </p:nvSpPr>
        <p:spPr>
          <a:xfrm>
            <a:off x="228600" y="1066800"/>
            <a:ext cx="8686800" cy="5562600"/>
          </a:xfrm>
        </p:spPr>
        <p:txBody>
          <a:bodyPr>
            <a:normAutofit fontScale="92500" lnSpcReduction="10000"/>
          </a:bodyPr>
          <a:lstStyle/>
          <a:p>
            <a:pPr>
              <a:buNone/>
            </a:pPr>
            <a:r>
              <a:rPr lang="en-US" dirty="0"/>
              <a:t>(1) To distinguish what has been done from what needs to be done.</a:t>
            </a:r>
          </a:p>
          <a:p>
            <a:pPr>
              <a:buNone/>
            </a:pPr>
            <a:r>
              <a:rPr lang="en-US" dirty="0"/>
              <a:t>(2) To identify important variables relevant to the topic.</a:t>
            </a:r>
          </a:p>
          <a:p>
            <a:pPr>
              <a:buNone/>
            </a:pPr>
            <a:r>
              <a:rPr lang="en-US" dirty="0"/>
              <a:t>(3) To synthesize earlier results and ideas, and gain a new perspective.</a:t>
            </a:r>
          </a:p>
          <a:p>
            <a:pPr>
              <a:buNone/>
            </a:pPr>
            <a:r>
              <a:rPr lang="en-US" dirty="0"/>
              <a:t>(4) To rationalize the significance of the problem.</a:t>
            </a:r>
          </a:p>
          <a:p>
            <a:pPr>
              <a:buNone/>
            </a:pPr>
            <a:r>
              <a:rPr lang="en-US" dirty="0"/>
              <a:t>(5) To identify the main methodologies and research techniques that have </a:t>
            </a:r>
            <a:r>
              <a:rPr lang="en-US" dirty="0" smtClean="0"/>
              <a:t>been used</a:t>
            </a:r>
            <a:r>
              <a:rPr lang="en-US" dirty="0"/>
              <a:t>.</a:t>
            </a:r>
          </a:p>
          <a:p>
            <a:pPr>
              <a:buNone/>
            </a:pPr>
            <a:r>
              <a:rPr lang="en-US" dirty="0"/>
              <a:t>(6) To place the research in context with state-of-art developments, and so 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Why Undertake a Literature Review?</a:t>
            </a:r>
            <a:endParaRPr lang="en-US" dirty="0"/>
          </a:p>
        </p:txBody>
      </p:sp>
      <p:sp>
        <p:nvSpPr>
          <p:cNvPr id="3" name="Content Placeholder 2"/>
          <p:cNvSpPr>
            <a:spLocks noGrp="1"/>
          </p:cNvSpPr>
          <p:nvPr>
            <p:ph idx="1"/>
          </p:nvPr>
        </p:nvSpPr>
        <p:spPr>
          <a:xfrm>
            <a:off x="228600" y="1066800"/>
            <a:ext cx="8686800" cy="5486400"/>
          </a:xfrm>
        </p:spPr>
        <p:txBody>
          <a:bodyPr>
            <a:normAutofit fontScale="92500" lnSpcReduction="20000"/>
          </a:bodyPr>
          <a:lstStyle/>
          <a:p>
            <a:pPr algn="just"/>
            <a:r>
              <a:rPr lang="en-US" dirty="0"/>
              <a:t>The most striking feature of management research is an overwhelming consensus on the heterogeneity prevalent in ontological and epistemological paradigmatic </a:t>
            </a:r>
            <a:r>
              <a:rPr lang="en-US" dirty="0" smtClean="0"/>
              <a:t>approaches. </a:t>
            </a:r>
          </a:p>
          <a:p>
            <a:pPr algn="just"/>
            <a:r>
              <a:rPr lang="en-US" dirty="0" smtClean="0"/>
              <a:t>It </a:t>
            </a:r>
            <a:r>
              <a:rPr lang="en-US" dirty="0"/>
              <a:t>is fragmented and characterized by ragged discipline boundaries utilizing knowledge and methodologies from associated </a:t>
            </a:r>
            <a:r>
              <a:rPr lang="en-US" dirty="0" smtClean="0"/>
              <a:t>domains. </a:t>
            </a:r>
          </a:p>
          <a:p>
            <a:pPr algn="just"/>
            <a:r>
              <a:rPr lang="en-US" dirty="0" smtClean="0"/>
              <a:t>This </a:t>
            </a:r>
            <a:r>
              <a:rPr lang="en-US" dirty="0"/>
              <a:t>inherent heterogeneity can result in tremendous debate at academic conferences and empirical contradictions in </a:t>
            </a:r>
            <a:r>
              <a:rPr lang="en-US" dirty="0" smtClean="0"/>
              <a:t>literature. </a:t>
            </a:r>
          </a:p>
          <a:p>
            <a:pPr algn="just"/>
            <a:r>
              <a:rPr lang="en-US" dirty="0" smtClean="0"/>
              <a:t>Furthermore</a:t>
            </a:r>
            <a:r>
              <a:rPr lang="en-US" dirty="0"/>
              <a:t>, management research is considered an applied domain that articulates a problem and often seeks clarity on solution sets for optimal </a:t>
            </a:r>
            <a:r>
              <a:rPr lang="en-US" dirty="0" smtClean="0"/>
              <a:t>performance.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77500" lnSpcReduction="20000"/>
          </a:bodyPr>
          <a:lstStyle/>
          <a:p>
            <a:pPr algn="just"/>
            <a:r>
              <a:rPr lang="en-US" dirty="0" smtClean="0"/>
              <a:t>For </a:t>
            </a:r>
            <a:r>
              <a:rPr lang="en-US" dirty="0"/>
              <a:t>any research to sustain in the domain of management, it must provide a direct address to a question “what are the implications of this research for management?” </a:t>
            </a:r>
            <a:endParaRPr lang="en-US" dirty="0" smtClean="0"/>
          </a:p>
          <a:p>
            <a:pPr algn="just"/>
            <a:r>
              <a:rPr lang="en-US" dirty="0" smtClean="0"/>
              <a:t>The </a:t>
            </a:r>
            <a:r>
              <a:rPr lang="en-US" dirty="0"/>
              <a:t>research foci, problem statement, the propositions and hypotheses framed, results drawn, knowledge produced, and finally disseminated need a context for application. </a:t>
            </a:r>
            <a:endParaRPr lang="en-US" dirty="0" smtClean="0"/>
          </a:p>
          <a:p>
            <a:pPr algn="just"/>
            <a:r>
              <a:rPr lang="en-US" dirty="0" smtClean="0"/>
              <a:t>The </a:t>
            </a:r>
            <a:r>
              <a:rPr lang="en-US" dirty="0"/>
              <a:t>very applied nature of research also places a unique demand on scholars to adopt a multidisciplinary approach to problem statements. </a:t>
            </a:r>
            <a:endParaRPr lang="en-US" dirty="0" smtClean="0"/>
          </a:p>
          <a:p>
            <a:pPr algn="just"/>
            <a:r>
              <a:rPr lang="en-US" dirty="0" smtClean="0"/>
              <a:t>The </a:t>
            </a:r>
            <a:r>
              <a:rPr lang="en-US" dirty="0"/>
              <a:t>twin forces of heterogeneity and applicability of management research make it imperative for scholars to produce integrating ideas and bring together a cache of extant work/literature on related problems </a:t>
            </a:r>
            <a:r>
              <a:rPr lang="en-US" dirty="0" smtClean="0"/>
              <a:t>traversing (through or travel </a:t>
            </a:r>
            <a:r>
              <a:rPr lang="en-US" dirty="0" err="1" smtClean="0"/>
              <a:t>acress</a:t>
            </a:r>
            <a:r>
              <a:rPr lang="en-US" dirty="0" smtClean="0"/>
              <a:t>) </a:t>
            </a:r>
            <a:r>
              <a:rPr lang="en-US" dirty="0"/>
              <a:t>discipline boundaries. </a:t>
            </a:r>
            <a:endParaRPr lang="en-US" dirty="0" smtClean="0"/>
          </a:p>
          <a:p>
            <a:pPr algn="just"/>
            <a:r>
              <a:rPr lang="en-US" dirty="0" smtClean="0"/>
              <a:t>This </a:t>
            </a:r>
            <a:r>
              <a:rPr lang="en-US" dirty="0"/>
              <a:t>integration of ideas, problems, and literature would help scholars to better understand problems and results gleaned from varied sources to propose optimal implications of research for academia and practitioners alike.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fontScale="92500" lnSpcReduction="10000"/>
          </a:bodyPr>
          <a:lstStyle/>
          <a:p>
            <a:pPr algn="just"/>
            <a:r>
              <a:rPr lang="en-US" dirty="0"/>
              <a:t>Given this </a:t>
            </a:r>
            <a:r>
              <a:rPr lang="en-US" dirty="0" smtClean="0"/>
              <a:t>a typical </a:t>
            </a:r>
            <a:r>
              <a:rPr lang="en-US" dirty="0"/>
              <a:t>nature of management research, there exist three major reasons or scenarios for scholars to conduct a review of </a:t>
            </a:r>
            <a:r>
              <a:rPr lang="en-US" dirty="0" smtClean="0"/>
              <a:t>literature.</a:t>
            </a:r>
          </a:p>
          <a:p>
            <a:pPr algn="just"/>
            <a:r>
              <a:rPr lang="en-US" dirty="0" smtClean="0"/>
              <a:t>In </a:t>
            </a:r>
            <a:r>
              <a:rPr lang="en-US" dirty="0"/>
              <a:t>the first scenario, scholars might undertake a review of extant work as an end goal to ascertain the quantum of work done in a particular area. </a:t>
            </a:r>
            <a:endParaRPr lang="en-US" dirty="0" smtClean="0"/>
          </a:p>
          <a:p>
            <a:pPr algn="just"/>
            <a:r>
              <a:rPr lang="en-US" dirty="0" smtClean="0"/>
              <a:t>The </a:t>
            </a:r>
            <a:r>
              <a:rPr lang="en-US" dirty="0"/>
              <a:t>literature review could translate as an end in itself for the sole purpose of evaluating a domain of knowledge critically. </a:t>
            </a:r>
            <a:endParaRPr lang="en-US" dirty="0" smtClean="0"/>
          </a:p>
          <a:p>
            <a:pPr algn="just"/>
            <a:r>
              <a:rPr lang="en-US" dirty="0" smtClean="0"/>
              <a:t>The </a:t>
            </a:r>
            <a:r>
              <a:rPr lang="en-US" dirty="0"/>
              <a:t>outcome of this analysis would help scholars to take stock of the work already done, identify the trends and patterns in research, the gaps and contradictions (if any), and finally put forth a proposal for further researchable dimensions.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a:bodyPr>
          <a:lstStyle/>
          <a:p>
            <a:pPr algn="just"/>
            <a:r>
              <a:rPr lang="en-US" dirty="0"/>
              <a:t>In the second scenario, scholars undertake a literature review as a preliminary step in the completion of a larger research, that is, a doctoral dissertation. </a:t>
            </a:r>
            <a:endParaRPr lang="en-US" dirty="0" smtClean="0"/>
          </a:p>
          <a:p>
            <a:pPr algn="just"/>
            <a:r>
              <a:rPr lang="en-US" dirty="0" smtClean="0"/>
              <a:t>The </a:t>
            </a:r>
            <a:r>
              <a:rPr lang="en-US" dirty="0"/>
              <a:t>primary purpose of the review is providing a sound rationale for the formulation of research objectives, questions, propositions, and hypotheses. </a:t>
            </a:r>
            <a:endParaRPr lang="en-US" dirty="0" smtClean="0"/>
          </a:p>
          <a:p>
            <a:pPr algn="just"/>
            <a:r>
              <a:rPr lang="en-US" dirty="0" smtClean="0"/>
              <a:t>The </a:t>
            </a:r>
            <a:r>
              <a:rPr lang="en-US" dirty="0"/>
              <a:t>review not only summarizes the nature of extant work on a particular theme but also sheds light on </a:t>
            </a:r>
            <a:r>
              <a:rPr lang="en-US" dirty="0" smtClean="0"/>
              <a:t>plausible (reasonable) </a:t>
            </a:r>
            <a:r>
              <a:rPr lang="en-US" dirty="0"/>
              <a:t>research gaps germane to the research interest cited.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fontScale="92500"/>
          </a:bodyPr>
          <a:lstStyle/>
          <a:p>
            <a:pPr algn="just"/>
            <a:r>
              <a:rPr lang="en-US" dirty="0"/>
              <a:t>The final scenario in which a scholar conducts a literature review is at the end of the research. The purpose of this review is to revisit the literature reviewed earlier to cull out the research gaps and the objectives of research (i.e., the second scenario) in the light of empirical results derived. </a:t>
            </a:r>
            <a:endParaRPr lang="en-US" dirty="0" smtClean="0"/>
          </a:p>
          <a:p>
            <a:pPr algn="just"/>
            <a:r>
              <a:rPr lang="en-US" dirty="0" smtClean="0"/>
              <a:t>This </a:t>
            </a:r>
            <a:r>
              <a:rPr lang="en-US" dirty="0"/>
              <a:t>recourse helps the scholar to understand the concurrences or </a:t>
            </a:r>
            <a:r>
              <a:rPr lang="en-US" dirty="0" smtClean="0"/>
              <a:t>dissensions (</a:t>
            </a:r>
            <a:r>
              <a:rPr lang="en-US" dirty="0" err="1" smtClean="0"/>
              <a:t>dis</a:t>
            </a:r>
            <a:r>
              <a:rPr lang="en-US" dirty="0" smtClean="0"/>
              <a:t>-agreement) </a:t>
            </a:r>
            <a:r>
              <a:rPr lang="en-US" dirty="0"/>
              <a:t>of results drawn with the literature reviewed earlier, address of research gaps within the scope of study and most importantly contribution of the research to the world of theory.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Literature Reviews</a:t>
            </a:r>
            <a:endParaRPr lang="en-US" dirty="0"/>
          </a:p>
        </p:txBody>
      </p:sp>
      <p:sp>
        <p:nvSpPr>
          <p:cNvPr id="3" name="Content Placeholder 2"/>
          <p:cNvSpPr>
            <a:spLocks noGrp="1"/>
          </p:cNvSpPr>
          <p:nvPr>
            <p:ph idx="1"/>
          </p:nvPr>
        </p:nvSpPr>
        <p:spPr/>
        <p:txBody>
          <a:bodyPr/>
          <a:lstStyle/>
          <a:p>
            <a:r>
              <a:rPr lang="en-US" b="1" i="1" dirty="0"/>
              <a:t>Systematic Literature </a:t>
            </a:r>
            <a:r>
              <a:rPr lang="en-US" b="1" i="1" dirty="0" smtClean="0"/>
              <a:t>Reviews</a:t>
            </a:r>
          </a:p>
          <a:p>
            <a:r>
              <a:rPr lang="en-US" b="1" i="1" dirty="0"/>
              <a:t>Integrative Literature </a:t>
            </a:r>
            <a:r>
              <a:rPr lang="en-US" b="1" i="1" dirty="0" smtClean="0"/>
              <a:t>Reviews</a:t>
            </a:r>
          </a:p>
          <a:p>
            <a:r>
              <a:rPr lang="en-US" b="1" i="1" dirty="0"/>
              <a:t>Narrative Literature Reviews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2551</Words>
  <Application>Microsoft Office PowerPoint</Application>
  <PresentationFormat>On-screen Show (4:3)</PresentationFormat>
  <Paragraphs>129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Literature review writing Dr. G. Sivanesan Associate Professor</vt:lpstr>
      <vt:lpstr>Introduction</vt:lpstr>
      <vt:lpstr>Functions - Literature review can serve</vt:lpstr>
      <vt:lpstr>Why Undertake a Literature Review?</vt:lpstr>
      <vt:lpstr>PowerPoint Presentation</vt:lpstr>
      <vt:lpstr>PowerPoint Presentation</vt:lpstr>
      <vt:lpstr>PowerPoint Presentation</vt:lpstr>
      <vt:lpstr>PowerPoint Presentation</vt:lpstr>
      <vt:lpstr>Types of Literature Reviews</vt:lpstr>
      <vt:lpstr>Systematic Literature Reviews</vt:lpstr>
      <vt:lpstr>Roadmap - Systematic Literature Review</vt:lpstr>
      <vt:lpstr>SLR – b. Conducting a systematic review </vt:lpstr>
      <vt:lpstr>PowerPoint Presentation</vt:lpstr>
      <vt:lpstr>PowerPoint Presentation</vt:lpstr>
      <vt:lpstr>Major steps involved in conducting a systematic review</vt:lpstr>
      <vt:lpstr>SLR – c. Reporting and dissemination </vt:lpstr>
      <vt:lpstr>PowerPoint Presentation</vt:lpstr>
      <vt:lpstr>Integrative Literature Reviews</vt:lpstr>
      <vt:lpstr> (i) Organizing an integrative literature review  </vt:lpstr>
      <vt:lpstr>(ii)  Writing an integrative literature review  </vt:lpstr>
      <vt:lpstr>PowerPoint Presentation</vt:lpstr>
      <vt:lpstr>Narrative Literature Reviews</vt:lpstr>
      <vt:lpstr>Methodology - SLR</vt:lpstr>
      <vt:lpstr>SLR - Three-stage review process</vt:lpstr>
      <vt:lpstr>Stage one: planning the review</vt:lpstr>
      <vt:lpstr>Review questions</vt:lpstr>
      <vt:lpstr>Stage two: conducting the review</vt:lpstr>
      <vt:lpstr>Distribution of Articles</vt:lpstr>
      <vt:lpstr>Years of publication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writing</dc:title>
  <dc:creator>GLaser</dc:creator>
  <cp:lastModifiedBy>SIVA</cp:lastModifiedBy>
  <cp:revision>7</cp:revision>
  <dcterms:created xsi:type="dcterms:W3CDTF">2021-03-15T17:54:43Z</dcterms:created>
  <dcterms:modified xsi:type="dcterms:W3CDTF">2023-04-08T10:18:57Z</dcterms:modified>
</cp:coreProperties>
</file>